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7" r:id="rId12"/>
    <p:sldId id="268" r:id="rId13"/>
    <p:sldId id="270" r:id="rId14"/>
    <p:sldId id="273" r:id="rId15"/>
    <p:sldId id="271" r:id="rId1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4428E7-E0E8-4BE7-9559-CA50861AF399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C3874-C5DC-4AA8-83FF-D70D3F8C6E42}" type="slidenum">
              <a:rPr lang="en-US"/>
              <a:pPr/>
              <a:t>8</a:t>
            </a:fld>
            <a:endParaRPr lang="th-TH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9730" tIns="44865" rIns="89730" bIns="44865"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2525F-D180-4F9C-BF80-7C8C24C6AF64}" type="slidenum">
              <a:rPr lang="en-US"/>
              <a:pPr/>
              <a:t>11</a:t>
            </a:fld>
            <a:endParaRPr lang="th-TH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247900" y="606425"/>
            <a:ext cx="4343400" cy="32575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014788"/>
            <a:ext cx="4419600" cy="4316412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0891A-A45B-417C-97FD-52F1A646DB2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F1D15-CCB9-4083-9194-01682413A61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05DF7-4BCB-4A5A-8840-B8EBE717A27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17FD09-AA1D-401C-AA6E-C3A9A81E377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DC12B-771F-467B-AAF5-592C5C045F0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CCF1B-8274-4F15-930D-FBD97FFD7D5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F28E0-4017-4E35-A453-291AA1EC363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67451-E6FE-42B5-8AF3-0337256845F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186E0-B234-454A-8890-99D2FCA4374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FB32-B1C9-42DF-B23A-BB14B522AFF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0DAB5-C15D-4D92-AB3D-70A31CFD350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85669-4335-4F3B-9B75-4429945F7B7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91000B-1EE9-4A09-8E04-75DD5367C3CE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214554"/>
            <a:ext cx="7772400" cy="1143000"/>
          </a:xfrm>
        </p:spPr>
        <p:txBody>
          <a:bodyPr/>
          <a:lstStyle/>
          <a:p>
            <a:r>
              <a:rPr kumimoji="1" lang="en-US" sz="4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Modeling and</a:t>
            </a:r>
            <a:br>
              <a:rPr kumimoji="1" lang="en-US" sz="4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Activity Diagram </a:t>
            </a:r>
            <a:endParaRPr lang="en-AU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14538"/>
            <a:ext cx="7772400" cy="525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sz="3600" b="1">
                <a:solidFill>
                  <a:schemeClr val="accent2"/>
                </a:solidFill>
                <a:latin typeface="AngsanaUPC" pitchFamily="18" charset="-34"/>
              </a:rPr>
              <a:t>ใช้สำหรับ</a:t>
            </a:r>
            <a:endParaRPr lang="en-US" sz="3600" b="1">
              <a:solidFill>
                <a:schemeClr val="accent2"/>
              </a:solidFill>
              <a:latin typeface="AngsanaUPC" pitchFamily="18" charset="-34"/>
            </a:endParaRP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อธิบาย</a:t>
            </a:r>
            <a:r>
              <a:rPr lang="en-US" sz="3200" b="1">
                <a:solidFill>
                  <a:schemeClr val="accent2"/>
                </a:solidFill>
                <a:latin typeface="AngsanaUPC" pitchFamily="18" charset="-34"/>
              </a:rPr>
              <a:t> กระแสการไหลของการทำงาน (workflow)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แสดงขั้นตอนการทำงานของระบบ </a:t>
            </a:r>
          </a:p>
          <a:p>
            <a:pPr>
              <a:spcBef>
                <a:spcPct val="0"/>
              </a:spcBef>
            </a:pPr>
            <a:r>
              <a:rPr lang="th-TH" sz="3600" b="1">
                <a:solidFill>
                  <a:schemeClr val="accent2"/>
                </a:solidFill>
                <a:latin typeface="AngsanaUPC" pitchFamily="18" charset="-34"/>
              </a:rPr>
              <a:t>แต่ละขั้นตอนการทำงาน เรียกว่า </a:t>
            </a:r>
            <a:r>
              <a:rPr lang="en-US" sz="3600" b="1">
                <a:solidFill>
                  <a:schemeClr val="accent2"/>
                </a:solidFill>
                <a:latin typeface="AngsanaUPC" pitchFamily="18" charset="-34"/>
              </a:rPr>
              <a:t>Activity  ตัวอย่าง ได้แก่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การคำนวณผลลัพธ์บางอย่าง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การเปลี่ยนแปลงสถานะ </a:t>
            </a:r>
            <a:r>
              <a:rPr lang="en-US" sz="3200" b="1">
                <a:solidFill>
                  <a:schemeClr val="accent2"/>
                </a:solidFill>
                <a:latin typeface="AngsanaUPC" pitchFamily="18" charset="-34"/>
              </a:rPr>
              <a:t>(State) </a:t>
            </a: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ของระบบ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การส่งค่ากลับคืน 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การส่งสัญญาณ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การเรียกให้โอเปอร์เรชันอื่นๆ ทำงาน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9001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Activity diagram</a:t>
            </a:r>
            <a:endParaRPr lang="en-US" sz="4000">
              <a:solidFill>
                <a:schemeClr val="tx2"/>
              </a:solidFill>
            </a:endParaRP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87"/>
            <a:ext cx="8229600" cy="1143000"/>
          </a:xfrm>
        </p:spPr>
        <p:txBody>
          <a:bodyPr/>
          <a:lstStyle/>
          <a:p>
            <a:r>
              <a:rPr lang="en-US" sz="4000"/>
              <a:t>Activity Diagram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47887"/>
            <a:ext cx="4759325" cy="776287"/>
          </a:xfrm>
        </p:spPr>
        <p:txBody>
          <a:bodyPr/>
          <a:lstStyle/>
          <a:p>
            <a:r>
              <a:rPr lang="th-TH" sz="2800"/>
              <a:t>สัญลักษณ์ที่ใช้ </a:t>
            </a:r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1619250" y="3055949"/>
            <a:ext cx="288925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1619250" y="3775087"/>
            <a:ext cx="288925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1547813" y="3703649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1619250" y="4567249"/>
            <a:ext cx="1368425" cy="5032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940425" y="2767024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5435600" y="3127387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V="1">
            <a:off x="5940425" y="2838462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940425" y="3127387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940425" y="4279912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5364163" y="4422787"/>
            <a:ext cx="5762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V="1">
            <a:off x="5364163" y="4711712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5940425" y="4711712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051050" y="2982924"/>
            <a:ext cx="122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เริ่มต้น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124075" y="3630624"/>
            <a:ext cx="122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สิ้นสุด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203575" y="4567249"/>
            <a:ext cx="122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กิจกรรม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7164388" y="2911487"/>
            <a:ext cx="1225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แยก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7092950" y="4422787"/>
            <a:ext cx="1225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รวม</a:t>
            </a:r>
          </a:p>
        </p:txBody>
      </p:sp>
      <p:pic>
        <p:nvPicPr>
          <p:cNvPr id="25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3910"/>
            <a:ext cx="7772400" cy="9906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Activity Diagram</a:t>
            </a:r>
            <a:endParaRPr lang="en-AU"/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762000" y="1614510"/>
            <a:ext cx="7848600" cy="5029200"/>
            <a:chOff x="480" y="720"/>
            <a:chExt cx="4944" cy="3168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480" y="720"/>
              <a:ext cx="4944" cy="316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th-TH" sz="1600" b="1">
                <a:latin typeface="Times New Roman" pitchFamily="18" charset="0"/>
              </a:endParaRPr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1008" y="1004"/>
              <a:ext cx="139" cy="1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1147" y="1096"/>
              <a:ext cx="8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2025" y="912"/>
              <a:ext cx="951" cy="576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104" y="902"/>
              <a:ext cx="792" cy="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Show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MessageBox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“Printing” 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on Screen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3828" y="912"/>
              <a:ext cx="1068" cy="46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840" y="1008"/>
              <a:ext cx="1060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Create postscript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file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3828" y="1603"/>
              <a:ext cx="1020" cy="46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3888" y="1680"/>
              <a:ext cx="960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Send postscript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file to printer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2025" y="1603"/>
              <a:ext cx="924" cy="46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2098" y="1685"/>
              <a:ext cx="792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Remove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MessageBox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2976" y="110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4290" y="1373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H="1">
              <a:off x="2949" y="1834"/>
              <a:ext cx="8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H="1">
              <a:off x="1147" y="1834"/>
              <a:ext cx="8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1008" y="1741"/>
              <a:ext cx="139" cy="139"/>
              <a:chOff x="1008" y="1741"/>
              <a:chExt cx="139" cy="139"/>
            </a:xfrm>
          </p:grpSpPr>
          <p:sp>
            <p:nvSpPr>
              <p:cNvPr id="17428" name="Oval 20"/>
              <p:cNvSpPr>
                <a:spLocks noChangeArrowheads="1"/>
              </p:cNvSpPr>
              <p:nvPr/>
            </p:nvSpPr>
            <p:spPr bwMode="auto">
              <a:xfrm>
                <a:off x="1008" y="1741"/>
                <a:ext cx="139" cy="13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429" name="Oval 21"/>
              <p:cNvSpPr>
                <a:spLocks noChangeArrowheads="1"/>
              </p:cNvSpPr>
              <p:nvPr/>
            </p:nvSpPr>
            <p:spPr bwMode="auto">
              <a:xfrm>
                <a:off x="1054" y="178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930" y="2238"/>
              <a:ext cx="2064" cy="14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2890" y="2238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2" name="AutoShape 24"/>
            <p:cNvSpPr>
              <a:spLocks noChangeArrowheads="1"/>
            </p:cNvSpPr>
            <p:nvPr/>
          </p:nvSpPr>
          <p:spPr bwMode="auto">
            <a:xfrm>
              <a:off x="3178" y="2526"/>
              <a:ext cx="336" cy="19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3" name="AutoShape 25"/>
            <p:cNvSpPr>
              <a:spLocks noChangeArrowheads="1"/>
            </p:cNvSpPr>
            <p:nvPr/>
          </p:nvSpPr>
          <p:spPr bwMode="auto">
            <a:xfrm>
              <a:off x="3226" y="3102"/>
              <a:ext cx="336" cy="19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4" name="AutoShape 26"/>
            <p:cNvSpPr>
              <a:spLocks noChangeArrowheads="1"/>
            </p:cNvSpPr>
            <p:nvPr/>
          </p:nvSpPr>
          <p:spPr bwMode="auto">
            <a:xfrm>
              <a:off x="2266" y="3102"/>
              <a:ext cx="336" cy="19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3130" y="2910"/>
              <a:ext cx="480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3370" y="271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H="1">
              <a:off x="2506" y="2958"/>
              <a:ext cx="76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418" y="295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9" name="Rectangle 31"/>
            <p:cNvSpPr>
              <a:spLocks noChangeArrowheads="1"/>
            </p:cNvSpPr>
            <p:nvPr/>
          </p:nvSpPr>
          <p:spPr bwMode="auto">
            <a:xfrm>
              <a:off x="3178" y="3438"/>
              <a:ext cx="480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2554" y="3294"/>
              <a:ext cx="72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3418" y="32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3418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3322" y="238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7444" name="Group 36"/>
            <p:cNvGrpSpPr>
              <a:grpSpLocks/>
            </p:cNvGrpSpPr>
            <p:nvPr/>
          </p:nvGrpSpPr>
          <p:grpSpPr bwMode="auto">
            <a:xfrm>
              <a:off x="3370" y="3582"/>
              <a:ext cx="96" cy="96"/>
              <a:chOff x="1008" y="1741"/>
              <a:chExt cx="139" cy="139"/>
            </a:xfrm>
          </p:grpSpPr>
          <p:sp>
            <p:nvSpPr>
              <p:cNvPr id="17445" name="Oval 37"/>
              <p:cNvSpPr>
                <a:spLocks noChangeArrowheads="1"/>
              </p:cNvSpPr>
              <p:nvPr/>
            </p:nvSpPr>
            <p:spPr bwMode="auto">
              <a:xfrm>
                <a:off x="1008" y="1741"/>
                <a:ext cx="139" cy="13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446" name="Oval 38"/>
              <p:cNvSpPr>
                <a:spLocks noChangeArrowheads="1"/>
              </p:cNvSpPr>
              <p:nvPr/>
            </p:nvSpPr>
            <p:spPr bwMode="auto">
              <a:xfrm>
                <a:off x="1054" y="178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3274" y="228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2064" y="2304"/>
              <a:ext cx="622" cy="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displayer</a:t>
              </a:r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504" y="2256"/>
              <a:ext cx="558" cy="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sampler</a:t>
              </a:r>
            </a:p>
          </p:txBody>
        </p:sp>
        <p:sp>
          <p:nvSpPr>
            <p:cNvPr id="17450" name="Text Box 42"/>
            <p:cNvSpPr txBox="1">
              <a:spLocks noChangeArrowheads="1"/>
            </p:cNvSpPr>
            <p:nvPr/>
          </p:nvSpPr>
          <p:spPr bwMode="auto">
            <a:xfrm>
              <a:off x="1152" y="2304"/>
              <a:ext cx="682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Swimlane </a:t>
              </a:r>
            </a:p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Example</a:t>
              </a:r>
            </a:p>
          </p:txBody>
        </p:sp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566" y="786"/>
              <a:ext cx="1152" cy="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Ordinary Example</a:t>
              </a:r>
            </a:p>
          </p:txBody>
        </p:sp>
      </p:grpSp>
      <p:pic>
        <p:nvPicPr>
          <p:cNvPr id="4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Connector 4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09712"/>
            <a:ext cx="3322637" cy="1143000"/>
          </a:xfrm>
        </p:spPr>
        <p:txBody>
          <a:bodyPr/>
          <a:lstStyle/>
          <a:p>
            <a:r>
              <a:rPr lang="en-US"/>
              <a:t>Activity Diagram</a:t>
            </a:r>
            <a:endParaRPr lang="th-TH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idx="1"/>
          </p:nvPr>
        </p:nvGraphicFramePr>
        <p:xfrm>
          <a:off x="4171950" y="876324"/>
          <a:ext cx="4592638" cy="5981700"/>
        </p:xfrm>
        <a:graphic>
          <a:graphicData uri="http://schemas.openxmlformats.org/presentationml/2006/ole">
            <p:oleObj spid="_x0000_s19459" name="VISIO" r:id="rId3" imgW="4161600" imgH="5419080" progId="Visio.Drawing.6">
              <p:embed/>
            </p:oleObj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3613174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ตัวอย่าง </a:t>
            </a:r>
            <a:r>
              <a:rPr lang="en-US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Activity Diagram </a:t>
            </a:r>
            <a:r>
              <a:rPr lang="th-TH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การสอบถามยอดบัญชีจากตู้ </a:t>
            </a:r>
            <a:r>
              <a:rPr lang="en-US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ATM</a:t>
            </a:r>
            <a:endParaRPr lang="en-GB" sz="2000">
              <a:solidFill>
                <a:schemeClr val="tx2"/>
              </a:solidFill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</p:spPr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r>
              <a:rPr lang="th-TH" dirty="0" smtClean="0"/>
              <a:t>ให้นักศึกษาค้นหาตัวอย่าง </a:t>
            </a:r>
            <a:r>
              <a:rPr lang="en-US" dirty="0" smtClean="0"/>
              <a:t>Activity Diagram </a:t>
            </a:r>
            <a:r>
              <a:rPr lang="th-TH" dirty="0" smtClean="0"/>
              <a:t>จากอินเตอร์เน็ต</a:t>
            </a:r>
          </a:p>
          <a:p>
            <a:r>
              <a:rPr lang="th-TH" dirty="0" smtClean="0"/>
              <a:t>ให้ออกแบบ </a:t>
            </a:r>
            <a:r>
              <a:rPr lang="en-US" dirty="0" smtClean="0"/>
              <a:t>Activity Diagram </a:t>
            </a:r>
            <a:r>
              <a:rPr lang="th-TH" dirty="0" smtClean="0"/>
              <a:t>ระบบร้านอาหาร</a:t>
            </a:r>
            <a:endParaRPr lang="th-TH" dirty="0"/>
          </a:p>
        </p:txBody>
      </p:sp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72"/>
            <a:ext cx="7772400" cy="11430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Modeling?</a:t>
            </a: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7872"/>
            <a:ext cx="8077200" cy="47244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การสร้างแบบจำลอง (Modeling) </a:t>
            </a:r>
            <a:endParaRPr lang="en-US" b="1">
              <a:latin typeface="AngsanaUPC" pitchFamily="18" charset="-34"/>
            </a:endParaRPr>
          </a:p>
          <a:p>
            <a:pPr lvl="1">
              <a:spcBef>
                <a:spcPct val="0"/>
              </a:spcBef>
            </a:pPr>
            <a:r>
              <a:rPr lang="en-US" sz="3200" b="1">
                <a:latin typeface="AngsanaUPC" pitchFamily="18" charset="-34"/>
              </a:rPr>
              <a:t>เป็น</a:t>
            </a:r>
            <a:r>
              <a:rPr lang="th-TH" sz="3200" b="1">
                <a:latin typeface="AngsanaUPC" pitchFamily="18" charset="-34"/>
              </a:rPr>
              <a:t>วิธีการวิเคราะห์ และออกแบบ </a:t>
            </a:r>
            <a:r>
              <a:rPr lang="en-US" sz="3200" b="1">
                <a:latin typeface="AngsanaUPC" pitchFamily="18" charset="-34"/>
              </a:rPr>
              <a:t>(Analysis and Design) </a:t>
            </a:r>
            <a:r>
              <a:rPr lang="th-TH" sz="3200" b="1">
                <a:latin typeface="AngsanaUPC" pitchFamily="18" charset="-34"/>
              </a:rPr>
              <a:t>วิธีการหนึ่งที่เน้นการสร้างแบบจำลอง เพื่อให้สามารถเข้าในปัญหาของระบบ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latin typeface="AngsanaUPC" pitchFamily="18" charset="-34"/>
              </a:rPr>
              <a:t>ใช้เป็นเครื่องมือในการสื่อสาร แนวคิดในการพัฒนาระบบ กับบุคคลอื่นๆ</a:t>
            </a:r>
            <a:endParaRPr lang="en-US" b="1">
              <a:latin typeface="AngsanaUPC" pitchFamily="18" charset="-34"/>
            </a:endParaRPr>
          </a:p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Visual Modeling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3200" b="1">
                <a:latin typeface="AngsanaUPC" pitchFamily="18" charset="-34"/>
              </a:rPr>
              <a:t>	</a:t>
            </a:r>
            <a:r>
              <a:rPr lang="th-TH" sz="3200" b="1">
                <a:latin typeface="AngsanaUPC" pitchFamily="18" charset="-34"/>
              </a:rPr>
              <a:t>ใช้สัญลักษณ์รูปภาพในการสร้างแบบจำลอง</a:t>
            </a:r>
            <a:endParaRPr lang="en-US" b="1">
              <a:solidFill>
                <a:schemeClr val="accent2"/>
              </a:solidFill>
              <a:latin typeface="AngsanaUPC" pitchFamily="18" charset="-34"/>
            </a:endParaRPr>
          </a:p>
          <a:p>
            <a:endParaRPr lang="en-AU" b="1">
              <a:latin typeface="AngsanaUPC" pitchFamily="18" charset="-34"/>
            </a:endParaRP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2948"/>
            <a:ext cx="7772400" cy="12192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Modeling</a:t>
            </a:r>
            <a:endParaRPr lang="en-A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295400" y="1762148"/>
            <a:ext cx="1905000" cy="838200"/>
          </a:xfrm>
          <a:prstGeom prst="parallelogram">
            <a:avLst>
              <a:gd name="adj" fmla="val 272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User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 Requirement</a:t>
            </a:r>
            <a:endParaRPr lang="th-TH">
              <a:latin typeface="Angsana New" pitchFamily="18" charset="-34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352800" y="1990748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038600" y="1762148"/>
            <a:ext cx="2514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Modeling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(Analysis and Design)</a:t>
            </a:r>
            <a:endParaRPr lang="th-TH" b="1">
              <a:latin typeface="Times New Roman" pitchFamily="18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343400" y="3286148"/>
            <a:ext cx="1828800" cy="106680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Model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(Specification)</a:t>
            </a:r>
            <a:endParaRPr lang="th-TH" sz="2000"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200400" y="4810148"/>
            <a:ext cx="1143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Tools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172200" y="481014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Manually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Coding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495800" y="6105548"/>
            <a:ext cx="1371600" cy="609600"/>
          </a:xfrm>
          <a:prstGeom prst="flowChartPunchedCar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Program</a:t>
            </a:r>
            <a:endParaRPr lang="th-TH" sz="2000">
              <a:latin typeface="Times New Roman" pitchFamily="18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81600" y="267654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4114800" y="4352948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638800" y="4200548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038600" y="5495948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5638800" y="5572148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2986"/>
            <a:ext cx="7772400" cy="11430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Models</a:t>
            </a: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33586"/>
            <a:ext cx="8153400" cy="49530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Requirement Analysis Models (Requirement Specification)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3600" b="1">
                <a:latin typeface="AngsanaUPC" pitchFamily="18" charset="-34"/>
              </a:rPr>
              <a:t>    </a:t>
            </a:r>
            <a:r>
              <a:rPr lang="en-US" sz="3200" b="1">
                <a:latin typeface="AngsanaUPC" pitchFamily="18" charset="-34"/>
              </a:rPr>
              <a:t>ได้จากกระบวนการ</a:t>
            </a:r>
            <a:r>
              <a:rPr lang="th-TH" sz="3200" b="1">
                <a:latin typeface="AngsanaUPC" pitchFamily="18" charset="-34"/>
              </a:rPr>
              <a:t>วิเคราะห์ความต้องการของผู้ใช้ระบบ</a:t>
            </a:r>
            <a:r>
              <a:rPr lang="en-US" sz="3200" b="1">
                <a:latin typeface="AngsanaUPC" pitchFamily="18" charset="-34"/>
              </a:rPr>
              <a:t> (Requirement Analysis)</a:t>
            </a:r>
            <a:endParaRPr lang="en-US" b="1">
              <a:latin typeface="AngsanaUPC" pitchFamily="18" charset="-34"/>
            </a:endParaRPr>
          </a:p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Analysis Model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3200" b="1">
                <a:latin typeface="AngsanaUPC" pitchFamily="18" charset="-34"/>
              </a:rPr>
              <a:t>     ได้จากกระบวน</a:t>
            </a:r>
            <a:r>
              <a:rPr lang="th-TH" sz="3200" b="1">
                <a:latin typeface="AngsanaUPC" pitchFamily="18" charset="-34"/>
              </a:rPr>
              <a:t>การวิเคราะห์หน้าที่การทำงานของระบบ</a:t>
            </a:r>
            <a:r>
              <a:rPr lang="en-US" sz="3200" b="1">
                <a:latin typeface="AngsanaUPC" pitchFamily="18" charset="-34"/>
              </a:rPr>
              <a:t> (System Analysis)</a:t>
            </a:r>
            <a:endParaRPr lang="en-US" b="1">
              <a:latin typeface="AngsanaUPC" pitchFamily="18" charset="-34"/>
            </a:endParaRPr>
          </a:p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Design Model</a:t>
            </a:r>
          </a:p>
          <a:p>
            <a:pPr lvl="1">
              <a:buFontTx/>
              <a:buNone/>
            </a:pPr>
            <a:r>
              <a:rPr lang="en-US" sz="3200" b="1">
                <a:latin typeface="AngsanaUPC" pitchFamily="18" charset="-34"/>
              </a:rPr>
              <a:t>    ได้จากกระบวนการออกแบบ</a:t>
            </a:r>
            <a:r>
              <a:rPr lang="th-TH" sz="3200" b="1">
                <a:latin typeface="AngsanaUPC" pitchFamily="18" charset="-34"/>
              </a:rPr>
              <a:t>การทำงานของระบบ</a:t>
            </a:r>
            <a:r>
              <a:rPr lang="en-US" sz="3200" b="1">
                <a:latin typeface="AngsanaUPC" pitchFamily="18" charset="-34"/>
              </a:rPr>
              <a:t> (System Design)</a:t>
            </a:r>
            <a:endParaRPr lang="en-US" b="1">
              <a:solidFill>
                <a:schemeClr val="accent2"/>
              </a:solidFill>
              <a:latin typeface="AngsanaUPC" pitchFamily="18" charset="-34"/>
            </a:endParaRPr>
          </a:p>
          <a:p>
            <a:endParaRPr lang="en-AU" b="1">
              <a:latin typeface="AngsanaUPC" pitchFamily="18" charset="-34"/>
            </a:endParaRP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914400"/>
            <a:ext cx="8259762" cy="1219200"/>
          </a:xfrm>
        </p:spPr>
        <p:txBody>
          <a:bodyPr/>
          <a:lstStyle/>
          <a:p>
            <a:r>
              <a:rPr kumimoji="1" lang="th-TH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Development Process</a:t>
            </a: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7772400" cy="434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b="1">
                <a:solidFill>
                  <a:srgbClr val="008000"/>
                </a:solidFill>
                <a:latin typeface="AngsanaUPC" pitchFamily="18" charset="-34"/>
              </a:rPr>
              <a:t>Requirement Specification </a:t>
            </a:r>
            <a:r>
              <a:rPr lang="en-US" b="1">
                <a:latin typeface="AngsanaUPC" pitchFamily="18" charset="-34"/>
              </a:rPr>
              <a:t>: define problem domain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Analysis </a:t>
            </a:r>
            <a:r>
              <a:rPr lang="th-TH" b="1">
                <a:latin typeface="AngsanaUPC" pitchFamily="18" charset="-34"/>
              </a:rPr>
              <a:t>: what problem to be solved?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Design </a:t>
            </a:r>
            <a:r>
              <a:rPr lang="th-TH" b="1">
                <a:latin typeface="AngsanaUPC" pitchFamily="18" charset="-34"/>
              </a:rPr>
              <a:t>: how to solve the problem?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Implementation </a:t>
            </a:r>
            <a:r>
              <a:rPr lang="th-TH" b="1">
                <a:latin typeface="AngsanaUPC" pitchFamily="18" charset="-34"/>
              </a:rPr>
              <a:t>: how to implement the solution?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Testing </a:t>
            </a:r>
            <a:r>
              <a:rPr lang="th-TH" b="1">
                <a:latin typeface="AngsanaUPC" pitchFamily="18" charset="-34"/>
              </a:rPr>
              <a:t>: how to ensure that the solution can solve the problem?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Maintenance</a:t>
            </a:r>
            <a:r>
              <a:rPr lang="th-TH" b="1">
                <a:latin typeface="AngsanaUPC" pitchFamily="18" charset="-34"/>
              </a:rPr>
              <a:t> : how to adjust the solution to accomodate change?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Retirement</a:t>
            </a:r>
            <a:r>
              <a:rPr lang="th-TH"/>
              <a:t> </a:t>
            </a:r>
            <a:r>
              <a:rPr lang="th-TH" b="1">
                <a:latin typeface="AngsanaUPC" pitchFamily="18" charset="-34"/>
              </a:rPr>
              <a:t> :</a:t>
            </a:r>
            <a:r>
              <a:rPr lang="en-US" b="1">
                <a:latin typeface="AngsanaUPC" pitchFamily="18" charset="-34"/>
              </a:rPr>
              <a:t> when does the system to be retired?</a:t>
            </a:r>
            <a:endParaRPr lang="th-TH" b="1">
              <a:latin typeface="AngsanaUPC" pitchFamily="18" charset="-34"/>
            </a:endParaRP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8700"/>
            <a:ext cx="7772400" cy="1066800"/>
          </a:xfrm>
        </p:spPr>
        <p:txBody>
          <a:bodyPr/>
          <a:lstStyle/>
          <a:p>
            <a:r>
              <a:rPr kumimoji="1"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UML?</a:t>
            </a: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1700"/>
            <a:ext cx="7772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h-TH" sz="3600" b="1">
                <a:latin typeface="AngsanaUPC" pitchFamily="18" charset="-34"/>
              </a:rPr>
              <a:t>เป็นภาษาที่ใช้ในการสร้างแบบจำลอง </a:t>
            </a:r>
            <a:r>
              <a:rPr lang="en-US" sz="3600" b="1">
                <a:latin typeface="AngsanaUPC" pitchFamily="18" charset="-34"/>
              </a:rPr>
              <a:t>(Modeling Language) </a:t>
            </a:r>
            <a:r>
              <a:rPr lang="th-TH" sz="3600" b="1">
                <a:latin typeface="AngsanaUPC" pitchFamily="18" charset="-34"/>
              </a:rPr>
              <a:t>ที่ประกอบด้วยองค์ความร้ที่ใช้ในการนำเสนอและออกแบบเอกสารประกอบโปรแกรม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AU" sz="3600" b="1">
                <a:latin typeface="AngsanaUPC" pitchFamily="18" charset="-34"/>
              </a:rPr>
              <a:t>จัดเป็นมาตรฐานสำหรับการแลกเปลี่ยนแนวคิดการออกแบบระบบ และองค์ความรู้ในเชิงเทคนิค</a:t>
            </a:r>
            <a:r>
              <a:rPr lang="en-US" sz="3600" b="1">
                <a:latin typeface="AngsanaUPC" pitchFamily="18" charset="-34"/>
              </a:rPr>
              <a:t>ในรูปของแบบจำลอง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072"/>
            <a:ext cx="7772400" cy="4648200"/>
          </a:xfrm>
        </p:spPr>
        <p:txBody>
          <a:bodyPr/>
          <a:lstStyle/>
          <a:p>
            <a:r>
              <a:rPr lang="en-AU" b="1" dirty="0" err="1">
                <a:latin typeface="AngsanaUPC" pitchFamily="18" charset="-34"/>
              </a:rPr>
              <a:t>ปี</a:t>
            </a:r>
            <a:r>
              <a:rPr lang="en-AU" b="1" dirty="0">
                <a:latin typeface="AngsanaUPC" pitchFamily="18" charset="-34"/>
              </a:rPr>
              <a:t> 1998 </a:t>
            </a:r>
            <a:r>
              <a:rPr lang="en-US" b="1" dirty="0" err="1">
                <a:latin typeface="AngsanaUPC" pitchFamily="18" charset="-34"/>
              </a:rPr>
              <a:t>พัฒา</a:t>
            </a:r>
            <a:r>
              <a:rPr lang="en-US" b="1" dirty="0">
                <a:latin typeface="AngsanaUPC" pitchFamily="18" charset="-34"/>
              </a:rPr>
              <a:t> UML Version 1.2</a:t>
            </a:r>
          </a:p>
          <a:p>
            <a:r>
              <a:rPr lang="en-AU" b="1" dirty="0" err="1">
                <a:latin typeface="AngsanaUPC" pitchFamily="18" charset="-34"/>
              </a:rPr>
              <a:t>ปี</a:t>
            </a:r>
            <a:r>
              <a:rPr lang="en-AU" b="1" dirty="0">
                <a:latin typeface="AngsanaUPC" pitchFamily="18" charset="-34"/>
              </a:rPr>
              <a:t> 1999 </a:t>
            </a:r>
            <a:r>
              <a:rPr lang="en-US" b="1" dirty="0" err="1">
                <a:latin typeface="AngsanaUPC" pitchFamily="18" charset="-34"/>
              </a:rPr>
              <a:t>พัฒา</a:t>
            </a:r>
            <a:r>
              <a:rPr lang="en-US" b="1" dirty="0">
                <a:latin typeface="AngsanaUPC" pitchFamily="18" charset="-34"/>
              </a:rPr>
              <a:t> UML Version 1.3</a:t>
            </a:r>
          </a:p>
          <a:p>
            <a:r>
              <a:rPr lang="en-AU" b="1" dirty="0" err="1">
                <a:latin typeface="AngsanaUPC" pitchFamily="18" charset="-34"/>
              </a:rPr>
              <a:t>ปี</a:t>
            </a:r>
            <a:r>
              <a:rPr lang="en-AU" b="1" dirty="0">
                <a:latin typeface="AngsanaUPC" pitchFamily="18" charset="-34"/>
              </a:rPr>
              <a:t> 2000 </a:t>
            </a:r>
            <a:r>
              <a:rPr lang="en-US" b="1" dirty="0" err="1">
                <a:latin typeface="AngsanaUPC" pitchFamily="18" charset="-34"/>
              </a:rPr>
              <a:t>พัฒา</a:t>
            </a:r>
            <a:r>
              <a:rPr lang="en-US" b="1" dirty="0">
                <a:latin typeface="AngsanaUPC" pitchFamily="18" charset="-34"/>
              </a:rPr>
              <a:t> UML Version 1.4</a:t>
            </a:r>
          </a:p>
          <a:p>
            <a:r>
              <a:rPr lang="en-AU" b="1" dirty="0" err="1">
                <a:latin typeface="AngsanaUPC" pitchFamily="18" charset="-34"/>
              </a:rPr>
              <a:t>ปี</a:t>
            </a:r>
            <a:r>
              <a:rPr lang="en-AU" b="1" dirty="0">
                <a:latin typeface="AngsanaUPC" pitchFamily="18" charset="-34"/>
              </a:rPr>
              <a:t> 2001 </a:t>
            </a:r>
            <a:r>
              <a:rPr lang="en-US" b="1" dirty="0" err="1">
                <a:latin typeface="AngsanaUPC" pitchFamily="18" charset="-34"/>
              </a:rPr>
              <a:t>พัฒา</a:t>
            </a:r>
            <a:r>
              <a:rPr lang="en-US" b="1" dirty="0">
                <a:latin typeface="AngsanaUPC" pitchFamily="18" charset="-34"/>
              </a:rPr>
              <a:t> UML Version 2.0 </a:t>
            </a:r>
          </a:p>
          <a:p>
            <a:r>
              <a:rPr lang="en-US" b="1" dirty="0">
                <a:latin typeface="AngsanaUPC" pitchFamily="18" charset="-34"/>
              </a:rPr>
              <a:t>http://www.uml.org/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857272"/>
            <a:ext cx="7772400" cy="1066800"/>
          </a:xfrm>
          <a:noFill/>
          <a:ln/>
        </p:spPr>
        <p:txBody>
          <a:bodyPr/>
          <a:lstStyle/>
          <a:p>
            <a:r>
              <a:rPr kumimoji="1"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Histroy of UML</a:t>
            </a:r>
            <a:endParaRPr lang="en-AU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0586"/>
            <a:ext cx="8229600" cy="762000"/>
          </a:xfrm>
        </p:spPr>
        <p:txBody>
          <a:bodyPr/>
          <a:lstStyle/>
          <a:p>
            <a:r>
              <a:rPr lang="en-US" b="1"/>
              <a:t>Models and Diagrams</a:t>
            </a:r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867275" y="3006748"/>
            <a:ext cx="2179638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011738" y="4462486"/>
            <a:ext cx="203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198688" y="3290911"/>
            <a:ext cx="217805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009900" y="4964136"/>
            <a:ext cx="1150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27463" y="2843236"/>
            <a:ext cx="530225" cy="127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197100" y="4462486"/>
            <a:ext cx="203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4718050" y="2814661"/>
            <a:ext cx="530225" cy="127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 flipV="1">
            <a:off x="4808538" y="4462486"/>
            <a:ext cx="160972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563938" y="5572148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endParaRPr lang="th-TH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781300" y="2230461"/>
            <a:ext cx="1458913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925763" y="2373336"/>
            <a:ext cx="1457325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068638" y="2516211"/>
            <a:ext cx="1458912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95313" y="3889398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39775" y="4032273"/>
            <a:ext cx="1458913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84238" y="4176736"/>
            <a:ext cx="1458912" cy="90805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Collaboration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757988" y="3889398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902450" y="4032273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046913" y="4175148"/>
            <a:ext cx="1458912" cy="909638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Component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5634038" y="5202261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Component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778500" y="5345136"/>
            <a:ext cx="1457325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Component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921375" y="5488011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Deployment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757988" y="2382861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902450" y="2525736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046913" y="2668611"/>
            <a:ext cx="1458912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Object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262063" y="5248298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406525" y="5391173"/>
            <a:ext cx="1458913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550988" y="5535636"/>
            <a:ext cx="1458912" cy="90805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Statechart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957263" y="2563836"/>
            <a:ext cx="1458912" cy="909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1101725" y="2706711"/>
            <a:ext cx="1457325" cy="909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1244600" y="2849586"/>
            <a:ext cx="1458913" cy="909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Sequence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554538" y="1762148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4699000" y="1905023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843463" y="2047898"/>
            <a:ext cx="1458912" cy="909638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Class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554538" y="5084786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716338" y="5724548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endParaRPr lang="th-TH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868738" y="5876948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Activity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6200" y="1223986"/>
            <a:ext cx="210502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 Narrow" pitchFamily="34" charset="0"/>
              </a:rPr>
              <a:t>A </a:t>
            </a:r>
            <a:r>
              <a:rPr lang="en-US" sz="2000" b="1" i="1">
                <a:latin typeface="Arial Narrow" pitchFamily="34" charset="0"/>
              </a:rPr>
              <a:t>model</a:t>
            </a:r>
            <a:r>
              <a:rPr lang="en-US" sz="2000">
                <a:latin typeface="Arial Narrow" pitchFamily="34" charset="0"/>
              </a:rPr>
              <a:t> is a complete</a:t>
            </a:r>
          </a:p>
          <a:p>
            <a:pPr eaLnBrk="0" hangingPunct="0"/>
            <a:r>
              <a:rPr lang="en-US" sz="2000">
                <a:latin typeface="Arial Narrow" pitchFamily="34" charset="0"/>
              </a:rPr>
              <a:t>description of a system</a:t>
            </a:r>
          </a:p>
          <a:p>
            <a:pPr eaLnBrk="0" hangingPunct="0"/>
            <a:r>
              <a:rPr lang="en-US" sz="2000">
                <a:latin typeface="Arial Narrow" pitchFamily="34" charset="0"/>
              </a:rPr>
              <a:t>from a particular</a:t>
            </a:r>
          </a:p>
          <a:p>
            <a:pPr eaLnBrk="0" hangingPunct="0"/>
            <a:r>
              <a:rPr lang="en-US" sz="2000">
                <a:latin typeface="Arial Narrow" pitchFamily="34" charset="0"/>
              </a:rPr>
              <a:t>perspective</a:t>
            </a:r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3881438" y="3795736"/>
            <a:ext cx="1281112" cy="1195387"/>
          </a:xfrm>
          <a:prstGeom prst="can">
            <a:avLst>
              <a:gd name="adj" fmla="val 39255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07950" tIns="53975" rIns="107950" bIns="53975" anchor="ctr"/>
          <a:lstStyle/>
          <a:p>
            <a:endParaRPr lang="th-TH"/>
          </a:p>
        </p:txBody>
      </p:sp>
      <p:sp>
        <p:nvSpPr>
          <p:cNvPr id="9257" name="AutoShape 41"/>
          <p:cNvSpPr>
            <a:spLocks noChangeArrowheads="1"/>
          </p:cNvSpPr>
          <p:nvPr/>
        </p:nvSpPr>
        <p:spPr bwMode="auto">
          <a:xfrm>
            <a:off x="3962400" y="3921148"/>
            <a:ext cx="1281113" cy="1195388"/>
          </a:xfrm>
          <a:prstGeom prst="can">
            <a:avLst>
              <a:gd name="adj" fmla="val 39255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07950" tIns="53975" rIns="107950" bIns="53975" anchor="ctr"/>
          <a:lstStyle/>
          <a:p>
            <a:endParaRPr lang="th-TH"/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4038600" y="4073548"/>
            <a:ext cx="1281113" cy="1195388"/>
          </a:xfrm>
          <a:prstGeom prst="can">
            <a:avLst>
              <a:gd name="adj" fmla="val 39255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07950" tIns="53975" rIns="107950" bIns="53975" anchor="ctr"/>
          <a:lstStyle/>
          <a:p>
            <a:endParaRPr lang="th-TH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4267200" y="4683148"/>
            <a:ext cx="8255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950" tIns="53975" rIns="107950" bIns="53975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Models</a:t>
            </a:r>
          </a:p>
        </p:txBody>
      </p:sp>
      <p:pic>
        <p:nvPicPr>
          <p:cNvPr id="4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Connector 4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0747"/>
            <a:ext cx="8229600" cy="1143000"/>
          </a:xfrm>
        </p:spPr>
        <p:txBody>
          <a:bodyPr/>
          <a:lstStyle/>
          <a:p>
            <a:r>
              <a:rPr lang="en-US"/>
              <a:t>UML Diagrams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46309"/>
            <a:ext cx="3898900" cy="4525963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Structure Diagrams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Class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Object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Package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Deployment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Component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Composite Structure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GB" sz="2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859338" y="2046309"/>
            <a:ext cx="3898900" cy="4525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/>
              <a:t>Behavior Diagrams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Activity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Sequence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Collaboration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Interaction Overview Timing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Behavioral State Machine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Proxy State Machine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Use Case</a:t>
            </a:r>
            <a:endParaRPr lang="en-GB" sz="2400"/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584</Words>
  <Application>Microsoft Office PowerPoint</Application>
  <PresentationFormat>On-screen Show (4:3)</PresentationFormat>
  <Paragraphs>165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Angsana New</vt:lpstr>
      <vt:lpstr>Tahoma</vt:lpstr>
      <vt:lpstr>AngsanaUPC</vt:lpstr>
      <vt:lpstr>Times New Roman</vt:lpstr>
      <vt:lpstr>Arial Narrow</vt:lpstr>
      <vt:lpstr>Monotype Sorts</vt:lpstr>
      <vt:lpstr>Dotum</vt:lpstr>
      <vt:lpstr>EucrosiaUPC</vt:lpstr>
      <vt:lpstr>การออกแบบเริ่มต้น</vt:lpstr>
      <vt:lpstr>Microsoft Visio Drawing</vt:lpstr>
      <vt:lpstr>Modeling and Activity Diagram </vt:lpstr>
      <vt:lpstr>What is Modeling?</vt:lpstr>
      <vt:lpstr>Software Modeling</vt:lpstr>
      <vt:lpstr>Models</vt:lpstr>
      <vt:lpstr>Software Development Process</vt:lpstr>
      <vt:lpstr>What is UML?</vt:lpstr>
      <vt:lpstr>Histroy of UML</vt:lpstr>
      <vt:lpstr>Models and Diagrams</vt:lpstr>
      <vt:lpstr>UML Diagrams</vt:lpstr>
      <vt:lpstr>Slide 10</vt:lpstr>
      <vt:lpstr>Activity Diagram</vt:lpstr>
      <vt:lpstr>An Activity Diagram</vt:lpstr>
      <vt:lpstr>Activity Diagram</vt:lpstr>
      <vt:lpstr>แบบฝึกหัดในชั้นเรียน</vt:lpstr>
      <vt:lpstr>Slide 15</vt:lpstr>
    </vt:vector>
  </TitlesOfParts>
  <Company>CBC2006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Modeling?</dc:title>
  <dc:creator>CBC</dc:creator>
  <cp:lastModifiedBy>Chan-ITDSG</cp:lastModifiedBy>
  <cp:revision>7</cp:revision>
  <dcterms:created xsi:type="dcterms:W3CDTF">2007-06-30T17:53:58Z</dcterms:created>
  <dcterms:modified xsi:type="dcterms:W3CDTF">2014-09-10T08:33:47Z</dcterms:modified>
</cp:coreProperties>
</file>